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2edef5b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2edef5b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everyone to our capstone presentation for our project titled ArachnoTherapy VR.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14850ed43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14850ed43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out with an empty scene in Unity.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14850ed43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14850ed43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the therapist’s office first.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14850ed43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14850ed43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the livingroom next.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14850ed43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14850ed43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the office.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14850ed43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14850ed43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the kitchen, terrarium for users to first get used to the spider creation panel .. then added the hallway safe zone.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14850ed43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14850ed43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variations of room 5 were then added where the spiders crawl around the rooms themselves, the bathroom, bedroom, and laundry room.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14850ed43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14850ed43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after our first round of user testing we determined it would be beneficial to include an introductory or tutorial room where users would first learn about the controls and the types of interactions they could expect before starting the therapy session in an anxious headspace. Next, Chapman is going to tell you about the room breakdowns in more detail.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14850ed43_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14850ed43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Roxanne,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respect to each room, we focused on 3 major parts which are safety features, required interactions, and previews for upcoming rooms. We want to ensure that users are safe and in control of their actions inside the </a:t>
            </a:r>
            <a:r>
              <a:rPr lang="en"/>
              <a:t>experience.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04221c6ae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04221c6ae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0 is the tutorial room the user starts in when </a:t>
            </a:r>
            <a:r>
              <a:rPr lang="en"/>
              <a:t>first</a:t>
            </a:r>
            <a:r>
              <a:rPr lang="en"/>
              <a:t> entering the experience. This is where they’ll </a:t>
            </a:r>
            <a:r>
              <a:rPr lang="en"/>
              <a:t>receive</a:t>
            </a:r>
            <a:r>
              <a:rPr lang="en"/>
              <a:t> instructions from the </a:t>
            </a:r>
            <a:r>
              <a:rPr lang="en"/>
              <a:t>omniscient</a:t>
            </a:r>
            <a:r>
              <a:rPr lang="en"/>
              <a:t> therapist to guide them through the interactions for the room.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12890f8d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12890f8d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heard there, the therapist gives the user directions on how to interact with objects and where to go next. The user can read about the controls, practicing picking up objects that are highlighted, and learn coping techniques to use throughout the session. When they’re ready to move into the therapy session the button by the door will explain what to expect in the next room.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2edef5b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2edef5b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name is Roxanne Harrison - I was the Scrum Master and Design Lead for the project. I’m joined by Jacob Sauer - our lead developer as well as Jacob Chapman - our business lead.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14850ed43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14850ed43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1 is the start of exposure therapy, where the user is introduced to many pamphlets on the wall, to get them acquainted with facts about spiders, as well as some myths that may be heard.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14850ed43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14850ed43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the user is able to pick up and read each pamphlet at their own pace. These are highlighted in pink, meaning they must be picked up in order to advance to the next room. When all objects highlighted in pink are interacted with, and the button on the wall is pressed, the window to the next room will be visible, and the user will be able to see what is next.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14850ed43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14850ed43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2 is the next level of exposure therapy within a living room setting, it exposes the user to a television screen where they can watch videos of spiders.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14850ed43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14850ed43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 user enters room 2, they must turn on the TV by interacting with the remote on the table. The user can then watch spiders shown on the screen until they are comfortable moving on to the next room by pressing the button on the wall.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14850ed43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14850ed43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3 showcases the user clay models of different types of spiders, as well as providing </a:t>
            </a:r>
            <a:r>
              <a:rPr lang="en"/>
              <a:t>educational content about them.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14850ed43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14850ed43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Upon entering room 3, the user finds themself looking at 3 clay models of spiders which will be later seen in rooms 4 and 5. This rooms purpose is to educate the user on the specific spiders, by having audio clips and </a:t>
            </a:r>
            <a:r>
              <a:rPr lang="en"/>
              <a:t>pamphlets</a:t>
            </a:r>
            <a:r>
              <a:rPr lang="en"/>
              <a:t> that the user can focus their attention on. The user can pick up each spider to get a feel of what they can expect in the upcoming rooms. I will now pass it off to Sauer who will talk about rooms 4 and 5</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14850ed43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14850ed43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Chapumano. In Room 4, the user comes face-to-face with “living” spiders for the very first time. They can watch a spider crawl around inside of a jar on the kitchen table, and become introduced to a spider creation interface that places spiders in an enclosed terrarium.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14850ed43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14850ed43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the jar on the counter contains the first live spider in ArachnoTherapy VR. One of the objectives in this room is to stand close to the jar and observe the spider as it moves around. On the other side of the room, the user can manipulate various parameters on the spider creation interface, including the maximum amount that can be present in the terrarium at one time, the diversity (which corresponds to species), and the intensity (which dictates the movement speed, possible actions, and frequency at which a new action is chosen). Finally, the control panel on the bottom right allows the user to add one spider, add all remaining spiders, remove one spider randomly, or remove all spiders.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14850ed43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14850ed43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Room 5 is the climax of our application. Within Room 5, the user can use the same spider creation interface to create free-roaming spiders in three different settings, and enter these settings to interact with the spiders in as “hands-on” of a manner as the Oculus Quest can provide.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14850ed43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14850ed43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psychology consultant emphasized that context is everything when it comes to specific phobias, so we built three different settings for Room 5 - a bathroom, a bedroom, and a laundry room. The user can create and observe spiders in any or all of these settings. There are no specific objectives in this room, so the user can stay for as little or as long as they want. If they ever become overwhelmed at the quantity or intensity of the spiders in a given room, they can return to the hallway that leads into all three rooms, as it is not possible for the spiders to enter the hallway. Once the user is finished in Room 5, they can push a large red button on the back wall of the hallway to end the experience.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04221c6ae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04221c6ae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To give you an introduction to our project and what it’s all about we’ll first show you our commercial.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14850ed43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214850ed43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a:t>
            </a:r>
            <a:r>
              <a:rPr lang="en"/>
              <a:t>the backend of ArachnoTherapy VR was very much rooted in software development principles, the design choices for the frontend were predominantly dictated by the psychological principles behind good exposure therapy. As such, it was essential for us to consult with experts in psychology to ensure that an equilibrium between these sets of principles could be established. Dr. Nick Carleton, a decorated psychology professor here at the University of Regina, served as a key stakeholder and consultant for us throughout our six-month development cycle. His insight assisted us in designing the therapist character, educational modules, and the overall setting, as did the various psychology textbooks that he recommended for us to read.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14850ed43_3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14850ed43_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 course, our project was not without hiccups and infuriatingly humorous setbacks. For example, there were plenty of behavioural glitches with the spiders in the early phases of the project. Sometimes the spiders would collide with one another and careen backwards at unrealistically high speeds, generate vertical momentum and climb high into the air, or somehow bypass the invisible barriers of the Room 5 settings and enter the hallway - which was always supposed to be a spider-free safe zone. Finally, you may be wondering why the jar in Room 4 is immovable. We always intended for this jar to be a mandatory grabbable object, but we found that, no matter what we did, the spider would almost always fall out of the jar when it was picked up. So, this obviously needed to be changed.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14850ed43_3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14850ed43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this project’s future prospects, we see three possible areas of expansion. First, we could add logic for a therapist to intervene in-person while a patient is immersed in the experience, and potentially even act as an external safeguard if their patient were on the verge of a panic attack. We could also apply the concept of VR exposure therapy to other phobias as a series, which we don’t expect would be overly difficult due to the cleanliness of our code base. Finally, we could attempt to partner with a psychology clinic and run a clinical trial on real arachnophobic patients in order to ascertain whether our application can actually fulfill its intended purpose. This is an extremely exciting possibility that we’re excited to explore in the future.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14850ed43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14850ed43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Therapy VR expansion idea, here is a canvas of template logos for future installments. ArachnoTherapy VR, as you can see, is front and centre, and options for many other specific phobias are showcased as well.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12890f8d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12890f8d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very much for attending and listening to our presentation. We’re more than happy to field any questions you may have at this time.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14850ed43_3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14850ed43_3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14850ed43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14850ed43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Roxanne: So - what is it that we’re trying to solve. One of the main problems with current exposure therapy techniques, especially for arachnophobia is the danger with unpredictability of spider behaviour. Virtual reality exposure therapy is one step safer, however interactions the user has are often only passive. These things, coupled with the increasing demand and shortage of therapists available make exposure therapy less accessible than necessary. </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14850ed43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14850ed43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1"/>
                </a:solidFill>
              </a:rPr>
              <a:t>Roxanne: We plan to solve these problems by creating an application to improve accessibility and efficacy of current exposure therapy techniques by allowing for level-based progression and guidance from a virtual therapist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14850ed43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14850ed43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Roxanne : By creating a series of virtual rooms we’re able to facilitate a linear progression with increasing intensity that’s completely in control of the user. As the user moves from room to room they’re guided by the virtual therapist on what to expect, what to do next, and how to cope with the stimuli they experience.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14850ed43_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14850ed43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Unity as the game development engine for three main reasons - one being the team’s familiarity with the platform. Two - with the scripting language for Unity being C# we were also able to showcase our knowledge of software design principles learned from previous classes. And finally, Unity also enabled application development for the Oculus headsets provided by the University’s VR lab - graciously loaned to us for the duration of our project. Here you see the overview of our digitally created scene.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14850ed43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14850ed43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design that scene we followed an iterative process. First we created the room design, including the objects like chairs and walls, added materials to make things look realistic like wood floors or paint. Then in step two we added code to make things interactive like being able to pick up books or press buttons. Step 3 we tested all interactions and made sure there were no design flaws, then repeated with the next room.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www.youtube.com/watch?v=qSirRsKU9fU" TargetMode="External"/><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3.jpg"/><Relationship Id="rId5"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www.youtube.com/watch?v=8da0DpCyfPA" TargetMode="External"/><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www.youtube.com/watch?v=MWpqTdJjh4M" TargetMode="Externa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www.youtube.com/watch?v=fpbabDdgCJ0" TargetMode="External"/><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www.youtube.com/watch?v=kKIGXZt89UA" TargetMode="Externa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www.youtube.com/watch?v=g213pRyzryY" TargetMode="Externa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www.youtube.com/watch?v=1JCVEE52tXU" TargetMode="Externa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0" y="0"/>
            <a:ext cx="9144002" cy="60453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Empty Scene</a:t>
            </a:r>
            <a:endParaRPr/>
          </a:p>
        </p:txBody>
      </p:sp>
      <p:pic>
        <p:nvPicPr>
          <p:cNvPr id="146" name="Google Shape;146;p22"/>
          <p:cNvPicPr preferRelativeResize="0"/>
          <p:nvPr/>
        </p:nvPicPr>
        <p:blipFill>
          <a:blip r:embed="rId3">
            <a:alphaModFix/>
          </a:blip>
          <a:stretch>
            <a:fillRect/>
          </a:stretch>
        </p:blipFill>
        <p:spPr>
          <a:xfrm>
            <a:off x="152400" y="731520"/>
            <a:ext cx="8839204" cy="32413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Room 1 - Therapist’s Office</a:t>
            </a:r>
            <a:endParaRPr/>
          </a:p>
        </p:txBody>
      </p:sp>
      <p:pic>
        <p:nvPicPr>
          <p:cNvPr id="152" name="Google Shape;152;p23"/>
          <p:cNvPicPr preferRelativeResize="0"/>
          <p:nvPr/>
        </p:nvPicPr>
        <p:blipFill>
          <a:blip r:embed="rId3">
            <a:alphaModFix/>
          </a:blip>
          <a:stretch>
            <a:fillRect/>
          </a:stretch>
        </p:blipFill>
        <p:spPr>
          <a:xfrm>
            <a:off x="152400" y="731520"/>
            <a:ext cx="8839204" cy="32413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Room 2 - Livingroom</a:t>
            </a:r>
            <a:endParaRPr/>
          </a:p>
        </p:txBody>
      </p:sp>
      <p:pic>
        <p:nvPicPr>
          <p:cNvPr id="158" name="Google Shape;158;p24"/>
          <p:cNvPicPr preferRelativeResize="0"/>
          <p:nvPr/>
        </p:nvPicPr>
        <p:blipFill>
          <a:blip r:embed="rId3">
            <a:alphaModFix/>
          </a:blip>
          <a:stretch>
            <a:fillRect/>
          </a:stretch>
        </p:blipFill>
        <p:spPr>
          <a:xfrm>
            <a:off x="152400" y="731520"/>
            <a:ext cx="8839204" cy="32413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Room 3 - Office</a:t>
            </a:r>
            <a:endParaRPr/>
          </a:p>
        </p:txBody>
      </p:sp>
      <p:pic>
        <p:nvPicPr>
          <p:cNvPr id="164" name="Google Shape;164;p25"/>
          <p:cNvPicPr preferRelativeResize="0"/>
          <p:nvPr/>
        </p:nvPicPr>
        <p:blipFill>
          <a:blip r:embed="rId3">
            <a:alphaModFix/>
          </a:blip>
          <a:stretch>
            <a:fillRect/>
          </a:stretch>
        </p:blipFill>
        <p:spPr>
          <a:xfrm>
            <a:off x="152400" y="731520"/>
            <a:ext cx="8839204" cy="32413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Room 4 - Kitchen</a:t>
            </a:r>
            <a:endParaRPr/>
          </a:p>
        </p:txBody>
      </p:sp>
      <p:pic>
        <p:nvPicPr>
          <p:cNvPr id="170" name="Google Shape;170;p26"/>
          <p:cNvPicPr preferRelativeResize="0"/>
          <p:nvPr/>
        </p:nvPicPr>
        <p:blipFill>
          <a:blip r:embed="rId3">
            <a:alphaModFix/>
          </a:blip>
          <a:stretch>
            <a:fillRect/>
          </a:stretch>
        </p:blipFill>
        <p:spPr>
          <a:xfrm>
            <a:off x="152400" y="731520"/>
            <a:ext cx="8839204" cy="32413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Room 5 - Bathroom / Bedroom / Laundry Room</a:t>
            </a:r>
            <a:endParaRPr/>
          </a:p>
        </p:txBody>
      </p:sp>
      <p:pic>
        <p:nvPicPr>
          <p:cNvPr id="176" name="Google Shape;176;p27"/>
          <p:cNvPicPr preferRelativeResize="0"/>
          <p:nvPr/>
        </p:nvPicPr>
        <p:blipFill>
          <a:blip r:embed="rId3">
            <a:alphaModFix/>
          </a:blip>
          <a:stretch>
            <a:fillRect/>
          </a:stretch>
        </p:blipFill>
        <p:spPr>
          <a:xfrm>
            <a:off x="152400" y="731520"/>
            <a:ext cx="8839204" cy="32413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Room 0 - Introduction / Tutorial</a:t>
            </a:r>
            <a:endParaRPr/>
          </a:p>
        </p:txBody>
      </p:sp>
      <p:pic>
        <p:nvPicPr>
          <p:cNvPr id="182" name="Google Shape;182;p28"/>
          <p:cNvPicPr preferRelativeResize="0"/>
          <p:nvPr/>
        </p:nvPicPr>
        <p:blipFill>
          <a:blip r:embed="rId3">
            <a:alphaModFix/>
          </a:blip>
          <a:stretch>
            <a:fillRect/>
          </a:stretch>
        </p:blipFill>
        <p:spPr>
          <a:xfrm>
            <a:off x="152400" y="731520"/>
            <a:ext cx="8839204" cy="32413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Room Breakdown</a:t>
            </a:r>
            <a:endParaRPr/>
          </a:p>
        </p:txBody>
      </p:sp>
      <p:sp>
        <p:nvSpPr>
          <p:cNvPr id="188" name="Google Shape;188;p29"/>
          <p:cNvSpPr txBox="1"/>
          <p:nvPr>
            <p:ph idx="1" type="body"/>
          </p:nvPr>
        </p:nvSpPr>
        <p:spPr>
          <a:xfrm>
            <a:off x="311700" y="1968125"/>
            <a:ext cx="8520600" cy="29004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rPr lang="en" sz="2400"/>
              <a:t>Safety features</a:t>
            </a:r>
            <a:endParaRPr sz="2400"/>
          </a:p>
          <a:p>
            <a:pPr indent="-381000" lvl="0" marL="457200" rtl="0" algn="l">
              <a:lnSpc>
                <a:spcPct val="200000"/>
              </a:lnSpc>
              <a:spcBef>
                <a:spcPts val="0"/>
              </a:spcBef>
              <a:spcAft>
                <a:spcPts val="0"/>
              </a:spcAft>
              <a:buSzPts val="2400"/>
              <a:buChar char="-"/>
            </a:pPr>
            <a:r>
              <a:rPr lang="en" sz="2400"/>
              <a:t>Required interactions</a:t>
            </a:r>
            <a:endParaRPr sz="2400"/>
          </a:p>
          <a:p>
            <a:pPr indent="-381000" lvl="0" marL="457200" rtl="0" algn="l">
              <a:lnSpc>
                <a:spcPct val="200000"/>
              </a:lnSpc>
              <a:spcBef>
                <a:spcPts val="0"/>
              </a:spcBef>
              <a:spcAft>
                <a:spcPts val="0"/>
              </a:spcAft>
              <a:buSzPts val="2400"/>
              <a:buChar char="-"/>
            </a:pPr>
            <a:r>
              <a:rPr lang="en" sz="2400"/>
              <a:t>Preview for upcoming room</a:t>
            </a:r>
            <a:endParaRPr sz="2400"/>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ctrTitle"/>
          </p:nvPr>
        </p:nvSpPr>
        <p:spPr>
          <a:xfrm>
            <a:off x="727950" y="12938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 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197" name="Shape 197"/>
        <p:cNvGrpSpPr/>
        <p:nvPr/>
      </p:nvGrpSpPr>
      <p:grpSpPr>
        <a:xfrm>
          <a:off x="0" y="0"/>
          <a:ext cx="0" cy="0"/>
          <a:chOff x="0" y="0"/>
          <a:chExt cx="0" cy="0"/>
        </a:xfrm>
      </p:grpSpPr>
      <p:pic>
        <p:nvPicPr>
          <p:cNvPr id="198" name="Google Shape;198;p31" title="Room 0 Final v3">
            <a:hlinkClick r:id="rId3"/>
          </p:cNvPr>
          <p:cNvPicPr preferRelativeResize="0"/>
          <p:nvPr/>
        </p:nvPicPr>
        <p:blipFill>
          <a:blip r:embed="rId4">
            <a:alphaModFix/>
          </a:blip>
          <a:stretch>
            <a:fillRect/>
          </a:stretch>
        </p:blipFill>
        <p:spPr>
          <a:xfrm>
            <a:off x="0" y="-859536"/>
            <a:ext cx="9144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3">
            <a:alphaModFix/>
          </a:blip>
          <a:srcRect b="23830" l="0" r="0" t="21626"/>
          <a:stretch/>
        </p:blipFill>
        <p:spPr>
          <a:xfrm>
            <a:off x="241250" y="670825"/>
            <a:ext cx="2743200" cy="2743200"/>
          </a:xfrm>
          <a:prstGeom prst="ellipse">
            <a:avLst/>
          </a:prstGeom>
          <a:noFill/>
          <a:ln>
            <a:noFill/>
          </a:ln>
        </p:spPr>
      </p:pic>
      <p:pic>
        <p:nvPicPr>
          <p:cNvPr id="94" name="Google Shape;94;p14"/>
          <p:cNvPicPr preferRelativeResize="0"/>
          <p:nvPr/>
        </p:nvPicPr>
        <p:blipFill rotWithShape="1">
          <a:blip r:embed="rId4">
            <a:alphaModFix/>
          </a:blip>
          <a:srcRect b="75975" l="38822" r="29938" t="595"/>
          <a:stretch/>
        </p:blipFill>
        <p:spPr>
          <a:xfrm>
            <a:off x="3113550" y="670825"/>
            <a:ext cx="2916900" cy="2743200"/>
          </a:xfrm>
          <a:prstGeom prst="ellipse">
            <a:avLst/>
          </a:prstGeom>
          <a:noFill/>
          <a:ln>
            <a:noFill/>
          </a:ln>
        </p:spPr>
      </p:pic>
      <p:pic>
        <p:nvPicPr>
          <p:cNvPr id="95" name="Google Shape;95;p14"/>
          <p:cNvPicPr preferRelativeResize="0"/>
          <p:nvPr/>
        </p:nvPicPr>
        <p:blipFill rotWithShape="1">
          <a:blip r:embed="rId5">
            <a:alphaModFix/>
          </a:blip>
          <a:srcRect b="39762" l="10141" r="15125" t="0"/>
          <a:stretch/>
        </p:blipFill>
        <p:spPr>
          <a:xfrm>
            <a:off x="6159550" y="670825"/>
            <a:ext cx="2743200" cy="2743200"/>
          </a:xfrm>
          <a:prstGeom prst="ellipse">
            <a:avLst/>
          </a:prstGeom>
          <a:noFill/>
          <a:ln>
            <a:noFill/>
          </a:ln>
        </p:spPr>
      </p:pic>
      <p:sp>
        <p:nvSpPr>
          <p:cNvPr id="96" name="Google Shape;96;p14"/>
          <p:cNvSpPr txBox="1"/>
          <p:nvPr>
            <p:ph idx="4294967295" type="body"/>
          </p:nvPr>
        </p:nvSpPr>
        <p:spPr>
          <a:xfrm>
            <a:off x="404450" y="3549225"/>
            <a:ext cx="2416800" cy="1470900"/>
          </a:xfrm>
          <a:prstGeom prst="rect">
            <a:avLst/>
          </a:prstGeom>
        </p:spPr>
        <p:txBody>
          <a:bodyPr anchorCtr="0" anchor="t" bIns="91425" lIns="91425" spcFirstLastPara="1" rIns="91425" wrap="square" tIns="91425">
            <a:normAutofit fontScale="55000"/>
          </a:bodyPr>
          <a:lstStyle/>
          <a:p>
            <a:pPr indent="0" lvl="0" marL="0" rtl="0" algn="ctr">
              <a:lnSpc>
                <a:spcPct val="200000"/>
              </a:lnSpc>
              <a:spcBef>
                <a:spcPts val="0"/>
              </a:spcBef>
              <a:spcAft>
                <a:spcPts val="0"/>
              </a:spcAft>
              <a:buNone/>
            </a:pPr>
            <a:r>
              <a:rPr b="1" lang="en" sz="4107">
                <a:solidFill>
                  <a:srgbClr val="434343"/>
                </a:solidFill>
              </a:rPr>
              <a:t>Jacob Chapman</a:t>
            </a:r>
            <a:endParaRPr b="1" sz="4107">
              <a:solidFill>
                <a:srgbClr val="434343"/>
              </a:solidFill>
            </a:endParaRPr>
          </a:p>
          <a:p>
            <a:pPr indent="0" lvl="0" marL="0" rtl="0" algn="ctr">
              <a:lnSpc>
                <a:spcPct val="200000"/>
              </a:lnSpc>
              <a:spcBef>
                <a:spcPts val="0"/>
              </a:spcBef>
              <a:spcAft>
                <a:spcPts val="0"/>
              </a:spcAft>
              <a:buNone/>
            </a:pPr>
            <a:r>
              <a:rPr lang="en" sz="2763">
                <a:solidFill>
                  <a:srgbClr val="434343"/>
                </a:solidFill>
              </a:rPr>
              <a:t>Business Lead</a:t>
            </a:r>
            <a:endParaRPr sz="2763">
              <a:solidFill>
                <a:srgbClr val="434343"/>
              </a:solidFill>
            </a:endParaRPr>
          </a:p>
          <a:p>
            <a:pPr indent="0" lvl="0" marL="0" rtl="0" algn="ctr">
              <a:spcBef>
                <a:spcPts val="0"/>
              </a:spcBef>
              <a:spcAft>
                <a:spcPts val="1200"/>
              </a:spcAft>
              <a:buNone/>
            </a:pPr>
            <a:r>
              <a:t/>
            </a:r>
            <a:endParaRPr/>
          </a:p>
        </p:txBody>
      </p:sp>
      <p:sp>
        <p:nvSpPr>
          <p:cNvPr id="97" name="Google Shape;97;p14"/>
          <p:cNvSpPr txBox="1"/>
          <p:nvPr>
            <p:ph idx="4294967295" type="body"/>
          </p:nvPr>
        </p:nvSpPr>
        <p:spPr>
          <a:xfrm>
            <a:off x="3363600" y="3549225"/>
            <a:ext cx="2416800" cy="1470900"/>
          </a:xfrm>
          <a:prstGeom prst="rect">
            <a:avLst/>
          </a:prstGeom>
        </p:spPr>
        <p:txBody>
          <a:bodyPr anchorCtr="0" anchor="t" bIns="91425" lIns="91425" spcFirstLastPara="1" rIns="91425" wrap="square" tIns="91425">
            <a:normAutofit fontScale="62500"/>
          </a:bodyPr>
          <a:lstStyle/>
          <a:p>
            <a:pPr indent="0" lvl="0" marL="0" rtl="0" algn="ctr">
              <a:lnSpc>
                <a:spcPct val="200000"/>
              </a:lnSpc>
              <a:spcBef>
                <a:spcPts val="0"/>
              </a:spcBef>
              <a:spcAft>
                <a:spcPts val="0"/>
              </a:spcAft>
              <a:buNone/>
            </a:pPr>
            <a:r>
              <a:rPr b="1" lang="en" sz="3649">
                <a:solidFill>
                  <a:srgbClr val="434343"/>
                </a:solidFill>
              </a:rPr>
              <a:t>Jacob Sauer</a:t>
            </a:r>
            <a:endParaRPr b="1" sz="3649">
              <a:solidFill>
                <a:srgbClr val="434343"/>
              </a:solidFill>
            </a:endParaRPr>
          </a:p>
          <a:p>
            <a:pPr indent="0" lvl="0" marL="0" rtl="0" algn="ctr">
              <a:lnSpc>
                <a:spcPct val="200000"/>
              </a:lnSpc>
              <a:spcBef>
                <a:spcPts val="0"/>
              </a:spcBef>
              <a:spcAft>
                <a:spcPts val="0"/>
              </a:spcAft>
              <a:buNone/>
            </a:pPr>
            <a:r>
              <a:rPr lang="en" sz="2400">
                <a:solidFill>
                  <a:srgbClr val="434343"/>
                </a:solidFill>
              </a:rPr>
              <a:t>Lead Developer</a:t>
            </a:r>
            <a:endParaRPr sz="2400">
              <a:solidFill>
                <a:srgbClr val="434343"/>
              </a:solidFill>
            </a:endParaRPr>
          </a:p>
          <a:p>
            <a:pPr indent="0" lvl="0" marL="0" rtl="0" algn="ctr">
              <a:spcBef>
                <a:spcPts val="0"/>
              </a:spcBef>
              <a:spcAft>
                <a:spcPts val="1200"/>
              </a:spcAft>
              <a:buNone/>
            </a:pPr>
            <a:r>
              <a:t/>
            </a:r>
            <a:endParaRPr/>
          </a:p>
        </p:txBody>
      </p:sp>
      <p:sp>
        <p:nvSpPr>
          <p:cNvPr id="98" name="Google Shape;98;p14"/>
          <p:cNvSpPr txBox="1"/>
          <p:nvPr>
            <p:ph idx="4294967295" type="body"/>
          </p:nvPr>
        </p:nvSpPr>
        <p:spPr>
          <a:xfrm>
            <a:off x="6159550" y="3549225"/>
            <a:ext cx="2799900" cy="1470900"/>
          </a:xfrm>
          <a:prstGeom prst="rect">
            <a:avLst/>
          </a:prstGeom>
        </p:spPr>
        <p:txBody>
          <a:bodyPr anchorCtr="0" anchor="t" bIns="91425" lIns="91425" spcFirstLastPara="1" rIns="91425" wrap="square" tIns="91425">
            <a:normAutofit fontScale="47500"/>
          </a:bodyPr>
          <a:lstStyle/>
          <a:p>
            <a:pPr indent="0" lvl="0" marL="0" rtl="0" algn="ctr">
              <a:lnSpc>
                <a:spcPct val="200000"/>
              </a:lnSpc>
              <a:spcBef>
                <a:spcPts val="0"/>
              </a:spcBef>
              <a:spcAft>
                <a:spcPts val="0"/>
              </a:spcAft>
              <a:buNone/>
            </a:pPr>
            <a:r>
              <a:rPr b="1" lang="en" sz="4810">
                <a:solidFill>
                  <a:srgbClr val="434343"/>
                </a:solidFill>
              </a:rPr>
              <a:t>Roxanne Harrison</a:t>
            </a:r>
            <a:endParaRPr b="1" sz="4810">
              <a:solidFill>
                <a:srgbClr val="434343"/>
              </a:solidFill>
            </a:endParaRPr>
          </a:p>
          <a:p>
            <a:pPr indent="0" lvl="0" marL="0" rtl="0" algn="ctr">
              <a:lnSpc>
                <a:spcPct val="200000"/>
              </a:lnSpc>
              <a:spcBef>
                <a:spcPts val="0"/>
              </a:spcBef>
              <a:spcAft>
                <a:spcPts val="0"/>
              </a:spcAft>
              <a:buNone/>
            </a:pPr>
            <a:r>
              <a:rPr lang="en" sz="3242">
                <a:solidFill>
                  <a:srgbClr val="434343"/>
                </a:solidFill>
              </a:rPr>
              <a:t>Scrum Master / Design Lead</a:t>
            </a:r>
            <a:endParaRPr sz="3242">
              <a:solidFill>
                <a:srgbClr val="434343"/>
              </a:solidFill>
            </a:endParaRPr>
          </a:p>
          <a:p>
            <a:pPr indent="0" lvl="0" marL="0" rtl="0" algn="ctr">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ctrTitle"/>
          </p:nvPr>
        </p:nvSpPr>
        <p:spPr>
          <a:xfrm>
            <a:off x="727950" y="12938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 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207" name="Shape 207"/>
        <p:cNvGrpSpPr/>
        <p:nvPr/>
      </p:nvGrpSpPr>
      <p:grpSpPr>
        <a:xfrm>
          <a:off x="0" y="0"/>
          <a:ext cx="0" cy="0"/>
          <a:chOff x="0" y="0"/>
          <a:chExt cx="0" cy="0"/>
        </a:xfrm>
      </p:grpSpPr>
      <p:pic>
        <p:nvPicPr>
          <p:cNvPr id="208" name="Google Shape;208;p33" title="Room 1 Final">
            <a:hlinkClick r:id="rId3"/>
          </p:cNvPr>
          <p:cNvPicPr preferRelativeResize="0"/>
          <p:nvPr/>
        </p:nvPicPr>
        <p:blipFill>
          <a:blip r:embed="rId4">
            <a:alphaModFix/>
          </a:blip>
          <a:stretch>
            <a:fillRect/>
          </a:stretch>
        </p:blipFill>
        <p:spPr>
          <a:xfrm>
            <a:off x="0" y="-859536"/>
            <a:ext cx="9144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ctrTitle"/>
          </p:nvPr>
        </p:nvSpPr>
        <p:spPr>
          <a:xfrm>
            <a:off x="727950" y="12938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 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217" name="Shape 217"/>
        <p:cNvGrpSpPr/>
        <p:nvPr/>
      </p:nvGrpSpPr>
      <p:grpSpPr>
        <a:xfrm>
          <a:off x="0" y="0"/>
          <a:ext cx="0" cy="0"/>
          <a:chOff x="0" y="0"/>
          <a:chExt cx="0" cy="0"/>
        </a:xfrm>
      </p:grpSpPr>
      <p:pic>
        <p:nvPicPr>
          <p:cNvPr id="218" name="Google Shape;218;p35" title="Room 2 Final v2">
            <a:hlinkClick r:id="rId3"/>
          </p:cNvPr>
          <p:cNvPicPr preferRelativeResize="0"/>
          <p:nvPr/>
        </p:nvPicPr>
        <p:blipFill>
          <a:blip r:embed="rId4">
            <a:alphaModFix/>
          </a:blip>
          <a:stretch>
            <a:fillRect/>
          </a:stretch>
        </p:blipFill>
        <p:spPr>
          <a:xfrm>
            <a:off x="0" y="-859536"/>
            <a:ext cx="9144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ctrTitle"/>
          </p:nvPr>
        </p:nvSpPr>
        <p:spPr>
          <a:xfrm>
            <a:off x="727950" y="12938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 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227" name="Shape 227"/>
        <p:cNvGrpSpPr/>
        <p:nvPr/>
      </p:nvGrpSpPr>
      <p:grpSpPr>
        <a:xfrm>
          <a:off x="0" y="0"/>
          <a:ext cx="0" cy="0"/>
          <a:chOff x="0" y="0"/>
          <a:chExt cx="0" cy="0"/>
        </a:xfrm>
      </p:grpSpPr>
      <p:pic>
        <p:nvPicPr>
          <p:cNvPr id="228" name="Google Shape;228;p37" title="Room 3 Final v2">
            <a:hlinkClick r:id="rId3"/>
          </p:cNvPr>
          <p:cNvPicPr preferRelativeResize="0"/>
          <p:nvPr/>
        </p:nvPicPr>
        <p:blipFill>
          <a:blip r:embed="rId4">
            <a:alphaModFix/>
          </a:blip>
          <a:stretch>
            <a:fillRect/>
          </a:stretch>
        </p:blipFill>
        <p:spPr>
          <a:xfrm>
            <a:off x="0" y="-859536"/>
            <a:ext cx="9144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ctrTitle"/>
          </p:nvPr>
        </p:nvSpPr>
        <p:spPr>
          <a:xfrm>
            <a:off x="727950" y="12938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 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237" name="Shape 237"/>
        <p:cNvGrpSpPr/>
        <p:nvPr/>
      </p:nvGrpSpPr>
      <p:grpSpPr>
        <a:xfrm>
          <a:off x="0" y="0"/>
          <a:ext cx="0" cy="0"/>
          <a:chOff x="0" y="0"/>
          <a:chExt cx="0" cy="0"/>
        </a:xfrm>
      </p:grpSpPr>
      <p:pic>
        <p:nvPicPr>
          <p:cNvPr id="238" name="Google Shape;238;p39" title="Room 4 Final v2">
            <a:hlinkClick r:id="rId3"/>
          </p:cNvPr>
          <p:cNvPicPr preferRelativeResize="0"/>
          <p:nvPr/>
        </p:nvPicPr>
        <p:blipFill>
          <a:blip r:embed="rId4">
            <a:alphaModFix/>
          </a:blip>
          <a:stretch>
            <a:fillRect/>
          </a:stretch>
        </p:blipFill>
        <p:spPr>
          <a:xfrm>
            <a:off x="0" y="-859536"/>
            <a:ext cx="9144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ctrTitle"/>
          </p:nvPr>
        </p:nvSpPr>
        <p:spPr>
          <a:xfrm>
            <a:off x="727950" y="12938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Room 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247" name="Shape 247"/>
        <p:cNvGrpSpPr/>
        <p:nvPr/>
      </p:nvGrpSpPr>
      <p:grpSpPr>
        <a:xfrm>
          <a:off x="0" y="0"/>
          <a:ext cx="0" cy="0"/>
          <a:chOff x="0" y="0"/>
          <a:chExt cx="0" cy="0"/>
        </a:xfrm>
      </p:grpSpPr>
      <p:pic>
        <p:nvPicPr>
          <p:cNvPr id="248" name="Google Shape;248;p41" title="Room 5 Final">
            <a:hlinkClick r:id="rId3"/>
          </p:cNvPr>
          <p:cNvPicPr preferRelativeResize="0"/>
          <p:nvPr/>
        </p:nvPicPr>
        <p:blipFill>
          <a:blip r:embed="rId4">
            <a:alphaModFix/>
          </a:blip>
          <a:stretch>
            <a:fillRect/>
          </a:stretch>
        </p:blipFill>
        <p:spPr>
          <a:xfrm>
            <a:off x="-63200" y="-904650"/>
            <a:ext cx="9270400" cy="69527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Commercial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Psychology</a:t>
            </a:r>
            <a:r>
              <a:rPr lang="en"/>
              <a:t> Influence</a:t>
            </a:r>
            <a:endParaRPr/>
          </a:p>
        </p:txBody>
      </p:sp>
      <p:sp>
        <p:nvSpPr>
          <p:cNvPr id="254" name="Google Shape;254;p42"/>
          <p:cNvSpPr txBox="1"/>
          <p:nvPr>
            <p:ph idx="1" type="body"/>
          </p:nvPr>
        </p:nvSpPr>
        <p:spPr>
          <a:xfrm>
            <a:off x="311700" y="1968125"/>
            <a:ext cx="8520600" cy="2900400"/>
          </a:xfrm>
          <a:prstGeom prst="rect">
            <a:avLst/>
          </a:prstGeom>
        </p:spPr>
        <p:txBody>
          <a:bodyPr anchorCtr="0" anchor="t" bIns="91425" lIns="91425" spcFirstLastPara="1" rIns="91425" wrap="square" tIns="91425">
            <a:normAutofit lnSpcReduction="20000"/>
          </a:bodyPr>
          <a:lstStyle/>
          <a:p>
            <a:pPr indent="-381000" lvl="0" marL="457200" rtl="0" algn="l">
              <a:lnSpc>
                <a:spcPct val="100000"/>
              </a:lnSpc>
              <a:spcBef>
                <a:spcPts val="0"/>
              </a:spcBef>
              <a:spcAft>
                <a:spcPts val="0"/>
              </a:spcAft>
              <a:buSzPts val="2400"/>
              <a:buChar char="-"/>
            </a:pPr>
            <a:r>
              <a:rPr lang="en" sz="2400"/>
              <a:t>Balance good </a:t>
            </a:r>
            <a:r>
              <a:rPr lang="en" sz="2400"/>
              <a:t>software</a:t>
            </a:r>
            <a:r>
              <a:rPr lang="en" sz="2400"/>
              <a:t> </a:t>
            </a:r>
            <a:r>
              <a:rPr i="1" lang="en" sz="2400"/>
              <a:t>development</a:t>
            </a:r>
            <a:r>
              <a:rPr lang="en" sz="2400"/>
              <a:t> principles with good psychiatric </a:t>
            </a:r>
            <a:r>
              <a:rPr i="1" lang="en" sz="2400"/>
              <a:t>design</a:t>
            </a:r>
            <a:r>
              <a:rPr lang="en" sz="2400"/>
              <a:t> principles</a:t>
            </a:r>
            <a:endParaRPr sz="2400"/>
          </a:p>
          <a:p>
            <a:pPr indent="0" lvl="0" marL="457200" rtl="0" algn="l">
              <a:lnSpc>
                <a:spcPct val="100000"/>
              </a:lnSpc>
              <a:spcBef>
                <a:spcPts val="0"/>
              </a:spcBef>
              <a:spcAft>
                <a:spcPts val="0"/>
              </a:spcAft>
              <a:buNone/>
            </a:pPr>
            <a:r>
              <a:t/>
            </a:r>
            <a:endParaRPr sz="2400"/>
          </a:p>
          <a:p>
            <a:pPr indent="-381000" lvl="0" marL="457200" rtl="0" algn="l">
              <a:lnSpc>
                <a:spcPct val="200000"/>
              </a:lnSpc>
              <a:spcBef>
                <a:spcPts val="0"/>
              </a:spcBef>
              <a:spcAft>
                <a:spcPts val="0"/>
              </a:spcAft>
              <a:buSzPts val="2400"/>
              <a:buChar char="-"/>
            </a:pPr>
            <a:r>
              <a:rPr lang="en" sz="2400"/>
              <a:t>Dr. Nick Carleton as key stakeholder</a:t>
            </a:r>
            <a:endParaRPr sz="2400"/>
          </a:p>
          <a:p>
            <a:pPr indent="-381000" lvl="0" marL="457200" rtl="0" algn="l">
              <a:lnSpc>
                <a:spcPct val="200000"/>
              </a:lnSpc>
              <a:spcBef>
                <a:spcPts val="0"/>
              </a:spcBef>
              <a:spcAft>
                <a:spcPts val="0"/>
              </a:spcAft>
              <a:buSzPts val="2400"/>
              <a:buChar char="-"/>
            </a:pPr>
            <a:r>
              <a:rPr lang="en" sz="2400"/>
              <a:t>Psychology textbooks</a:t>
            </a:r>
            <a:endParaRPr sz="2400"/>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Hiccups</a:t>
            </a:r>
            <a:endParaRPr/>
          </a:p>
        </p:txBody>
      </p:sp>
      <p:sp>
        <p:nvSpPr>
          <p:cNvPr id="260" name="Google Shape;260;p43"/>
          <p:cNvSpPr txBox="1"/>
          <p:nvPr>
            <p:ph idx="1" type="body"/>
          </p:nvPr>
        </p:nvSpPr>
        <p:spPr>
          <a:xfrm>
            <a:off x="311700" y="1968125"/>
            <a:ext cx="8520600" cy="29004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rPr lang="en" sz="2400"/>
              <a:t>Spider behaviour glitches</a:t>
            </a:r>
            <a:endParaRPr sz="2400"/>
          </a:p>
          <a:p>
            <a:pPr indent="-381000" lvl="0" marL="457200" rtl="0" algn="l">
              <a:lnSpc>
                <a:spcPct val="200000"/>
              </a:lnSpc>
              <a:spcBef>
                <a:spcPts val="0"/>
              </a:spcBef>
              <a:spcAft>
                <a:spcPts val="0"/>
              </a:spcAft>
              <a:buSzPts val="2400"/>
              <a:buChar char="-"/>
            </a:pPr>
            <a:r>
              <a:rPr lang="en" sz="2400"/>
              <a:t>The dreaded jar</a:t>
            </a:r>
            <a:endParaRPr sz="2400"/>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a:t>
            </a:r>
            <a:endParaRPr/>
          </a:p>
        </p:txBody>
      </p:sp>
      <p:sp>
        <p:nvSpPr>
          <p:cNvPr id="266" name="Google Shape;266;p44"/>
          <p:cNvSpPr txBox="1"/>
          <p:nvPr>
            <p:ph idx="1" type="body"/>
          </p:nvPr>
        </p:nvSpPr>
        <p:spPr>
          <a:xfrm>
            <a:off x="311700" y="1968125"/>
            <a:ext cx="8520600" cy="29004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rPr lang="en" sz="2400"/>
              <a:t>Live therapist intervention</a:t>
            </a:r>
            <a:endParaRPr sz="2400"/>
          </a:p>
          <a:p>
            <a:pPr indent="-381000" lvl="0" marL="457200" rtl="0" algn="l">
              <a:lnSpc>
                <a:spcPct val="200000"/>
              </a:lnSpc>
              <a:spcBef>
                <a:spcPts val="0"/>
              </a:spcBef>
              <a:spcAft>
                <a:spcPts val="0"/>
              </a:spcAft>
              <a:buSzPts val="2400"/>
              <a:buChar char="-"/>
            </a:pPr>
            <a:r>
              <a:rPr lang="en" sz="2400"/>
              <a:t>Therapy VR Series</a:t>
            </a:r>
            <a:endParaRPr sz="2400"/>
          </a:p>
          <a:p>
            <a:pPr indent="-381000" lvl="0" marL="457200" rtl="0" algn="l">
              <a:lnSpc>
                <a:spcPct val="200000"/>
              </a:lnSpc>
              <a:spcBef>
                <a:spcPts val="0"/>
              </a:spcBef>
              <a:spcAft>
                <a:spcPts val="0"/>
              </a:spcAft>
              <a:buSzPts val="2400"/>
              <a:buChar char="-"/>
            </a:pPr>
            <a:r>
              <a:rPr lang="en" sz="2400"/>
              <a:t>Clinical trial</a:t>
            </a:r>
            <a:endParaRPr sz="2400"/>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a:t>
            </a:r>
            <a:endParaRPr/>
          </a:p>
        </p:txBody>
      </p:sp>
      <p:pic>
        <p:nvPicPr>
          <p:cNvPr id="272" name="Google Shape;272;p45"/>
          <p:cNvPicPr preferRelativeResize="0"/>
          <p:nvPr/>
        </p:nvPicPr>
        <p:blipFill>
          <a:blip r:embed="rId3">
            <a:alphaModFix/>
          </a:blip>
          <a:stretch>
            <a:fillRect/>
          </a:stretch>
        </p:blipFill>
        <p:spPr>
          <a:xfrm>
            <a:off x="340137" y="632500"/>
            <a:ext cx="8467323" cy="43576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ph type="ctrTitle"/>
          </p:nvPr>
        </p:nvSpPr>
        <p:spPr>
          <a:xfrm>
            <a:off x="729625" y="1215100"/>
            <a:ext cx="8142900" cy="195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400"/>
              <a:t>Questions?</a:t>
            </a:r>
            <a:endParaRPr sz="4400"/>
          </a:p>
          <a:p>
            <a:pPr indent="0" lvl="0" marL="0" rtl="0" algn="l">
              <a:spcBef>
                <a:spcPts val="0"/>
              </a:spcBef>
              <a:spcAft>
                <a:spcPts val="0"/>
              </a:spcAft>
              <a:buNone/>
            </a:pPr>
            <a:r>
              <a:t/>
            </a:r>
            <a:endParaRPr b="0" sz="3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7" name="Shape 107"/>
        <p:cNvGrpSpPr/>
        <p:nvPr/>
      </p:nvGrpSpPr>
      <p:grpSpPr>
        <a:xfrm>
          <a:off x="0" y="0"/>
          <a:ext cx="0" cy="0"/>
          <a:chOff x="0" y="0"/>
          <a:chExt cx="0" cy="0"/>
        </a:xfrm>
      </p:grpSpPr>
      <p:pic>
        <p:nvPicPr>
          <p:cNvPr descr="Capstone Winter 2022&#10;Jacob Chapman&#10;Roxanne Harrison&#10;Jacob Sauer" id="108" name="Google Shape;108;p16" title="ArachnoTherapy VR Commercial">
            <a:hlinkClick r:id="rId3"/>
          </p:cNvPr>
          <p:cNvPicPr preferRelativeResize="0"/>
          <p:nvPr/>
        </p:nvPicPr>
        <p:blipFill>
          <a:blip r:embed="rId4">
            <a:alphaModFix/>
          </a:blip>
          <a:stretch>
            <a:fillRect/>
          </a:stretch>
        </p:blipFill>
        <p:spPr>
          <a:xfrm>
            <a:off x="0" y="-1068611"/>
            <a:ext cx="9144000" cy="7772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a:t>
            </a:r>
            <a:endParaRPr/>
          </a:p>
        </p:txBody>
      </p:sp>
      <p:sp>
        <p:nvSpPr>
          <p:cNvPr id="114" name="Google Shape;114;p17"/>
          <p:cNvSpPr txBox="1"/>
          <p:nvPr>
            <p:ph idx="1" type="body"/>
          </p:nvPr>
        </p:nvSpPr>
        <p:spPr>
          <a:xfrm>
            <a:off x="311700" y="1968125"/>
            <a:ext cx="8520600" cy="29004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rPr lang="en" sz="2400"/>
              <a:t>Unpredictability in the real world</a:t>
            </a:r>
            <a:endParaRPr sz="2400"/>
          </a:p>
          <a:p>
            <a:pPr indent="-381000" lvl="0" marL="457200" rtl="0" algn="l">
              <a:lnSpc>
                <a:spcPct val="200000"/>
              </a:lnSpc>
              <a:spcBef>
                <a:spcPts val="0"/>
              </a:spcBef>
              <a:spcAft>
                <a:spcPts val="0"/>
              </a:spcAft>
              <a:buSzPts val="2400"/>
              <a:buChar char="-"/>
            </a:pPr>
            <a:r>
              <a:rPr lang="en" sz="2400"/>
              <a:t>Current Virtual Reality Exposure Therapy is passive</a:t>
            </a:r>
            <a:endParaRPr sz="2400"/>
          </a:p>
          <a:p>
            <a:pPr indent="-381000" lvl="0" marL="457200" rtl="0" algn="l">
              <a:lnSpc>
                <a:spcPct val="200000"/>
              </a:lnSpc>
              <a:spcBef>
                <a:spcPts val="0"/>
              </a:spcBef>
              <a:spcAft>
                <a:spcPts val="0"/>
              </a:spcAft>
              <a:buSzPts val="2400"/>
              <a:buChar char="-"/>
            </a:pPr>
            <a:r>
              <a:rPr lang="en" sz="2400"/>
              <a:t>In-person therapy is not accessible to everyone</a:t>
            </a:r>
            <a:endParaRPr sz="2400"/>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Why</a:t>
            </a:r>
            <a:endParaRPr/>
          </a:p>
        </p:txBody>
      </p:sp>
      <p:sp>
        <p:nvSpPr>
          <p:cNvPr id="120" name="Google Shape;120;p18"/>
          <p:cNvSpPr txBox="1"/>
          <p:nvPr>
            <p:ph idx="1" type="body"/>
          </p:nvPr>
        </p:nvSpPr>
        <p:spPr>
          <a:xfrm>
            <a:off x="627250" y="2016600"/>
            <a:ext cx="8205000" cy="2933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sz="2600"/>
              <a:t>“Improve accessibility and efficacy of current exposure therapy techniques by allowing for level-based progression and guidance from a virtual therapist.”</a:t>
            </a:r>
            <a:endParaRPr sz="2600"/>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a:t>
            </a:r>
            <a:endParaRPr/>
          </a:p>
        </p:txBody>
      </p:sp>
      <p:sp>
        <p:nvSpPr>
          <p:cNvPr id="126" name="Google Shape;126;p19"/>
          <p:cNvSpPr txBox="1"/>
          <p:nvPr>
            <p:ph idx="1" type="body"/>
          </p:nvPr>
        </p:nvSpPr>
        <p:spPr>
          <a:xfrm>
            <a:off x="311700" y="1968125"/>
            <a:ext cx="8520600" cy="29004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rPr lang="en" sz="2400"/>
              <a:t>Series of virtual rooms</a:t>
            </a:r>
            <a:endParaRPr sz="2400"/>
          </a:p>
          <a:p>
            <a:pPr indent="-381000" lvl="0" marL="457200" rtl="0" algn="l">
              <a:lnSpc>
                <a:spcPct val="200000"/>
              </a:lnSpc>
              <a:spcBef>
                <a:spcPts val="0"/>
              </a:spcBef>
              <a:spcAft>
                <a:spcPts val="0"/>
              </a:spcAft>
              <a:buSzPts val="2400"/>
              <a:buChar char="-"/>
            </a:pPr>
            <a:r>
              <a:rPr lang="en" sz="2400"/>
              <a:t>Increasing intensity</a:t>
            </a:r>
            <a:endParaRPr sz="2400"/>
          </a:p>
          <a:p>
            <a:pPr indent="-381000" lvl="0" marL="457200" rtl="0" algn="l">
              <a:lnSpc>
                <a:spcPct val="200000"/>
              </a:lnSpc>
              <a:spcBef>
                <a:spcPts val="0"/>
              </a:spcBef>
              <a:spcAft>
                <a:spcPts val="0"/>
              </a:spcAft>
              <a:buSzPts val="2400"/>
              <a:buChar char="-"/>
            </a:pPr>
            <a:r>
              <a:rPr lang="en" sz="2400"/>
              <a:t>User in control</a:t>
            </a:r>
            <a:endParaRPr sz="2400"/>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Technology </a:t>
            </a:r>
            <a:r>
              <a:rPr lang="en"/>
              <a:t>U</a:t>
            </a:r>
            <a:r>
              <a:rPr lang="en"/>
              <a:t>sed</a:t>
            </a:r>
            <a:endParaRPr/>
          </a:p>
        </p:txBody>
      </p:sp>
      <p:sp>
        <p:nvSpPr>
          <p:cNvPr id="132" name="Google Shape;132;p20"/>
          <p:cNvSpPr txBox="1"/>
          <p:nvPr>
            <p:ph idx="1" type="body"/>
          </p:nvPr>
        </p:nvSpPr>
        <p:spPr>
          <a:xfrm>
            <a:off x="311700" y="1968125"/>
            <a:ext cx="8520600" cy="2900400"/>
          </a:xfrm>
          <a:prstGeom prst="rect">
            <a:avLst/>
          </a:prstGeom>
        </p:spPr>
        <p:txBody>
          <a:bodyPr anchorCtr="0" anchor="t" bIns="91425" lIns="91425" spcFirstLastPara="1" rIns="91425" wrap="square" tIns="91425">
            <a:normAutofit/>
          </a:bodyPr>
          <a:lstStyle/>
          <a:p>
            <a:pPr indent="-381000" lvl="0" marL="457200" rtl="0" algn="l">
              <a:lnSpc>
                <a:spcPct val="200000"/>
              </a:lnSpc>
              <a:spcBef>
                <a:spcPts val="0"/>
              </a:spcBef>
              <a:spcAft>
                <a:spcPts val="0"/>
              </a:spcAft>
              <a:buSzPts val="2400"/>
              <a:buChar char="-"/>
            </a:pPr>
            <a:r>
              <a:rPr lang="en" sz="2400"/>
              <a:t>Familiar</a:t>
            </a:r>
            <a:endParaRPr sz="2400"/>
          </a:p>
          <a:p>
            <a:pPr indent="-381000" lvl="0" marL="457200" rtl="0" algn="l">
              <a:lnSpc>
                <a:spcPct val="200000"/>
              </a:lnSpc>
              <a:spcBef>
                <a:spcPts val="0"/>
              </a:spcBef>
              <a:spcAft>
                <a:spcPts val="0"/>
              </a:spcAft>
              <a:buSzPts val="2400"/>
              <a:buChar char="-"/>
            </a:pPr>
            <a:r>
              <a:rPr lang="en" sz="2400"/>
              <a:t>Code design</a:t>
            </a:r>
            <a:endParaRPr sz="2400"/>
          </a:p>
          <a:p>
            <a:pPr indent="-381000" lvl="0" marL="457200" rtl="0" algn="l">
              <a:lnSpc>
                <a:spcPct val="200000"/>
              </a:lnSpc>
              <a:spcBef>
                <a:spcPts val="0"/>
              </a:spcBef>
              <a:spcAft>
                <a:spcPts val="0"/>
              </a:spcAft>
              <a:buSzPts val="2400"/>
              <a:buChar char="-"/>
            </a:pPr>
            <a:r>
              <a:rPr lang="en" sz="2400"/>
              <a:t>Oculus compatible</a:t>
            </a:r>
            <a:endParaRPr sz="2400"/>
          </a:p>
          <a:p>
            <a:pPr indent="0" lvl="0" marL="0" rtl="0" algn="l">
              <a:spcBef>
                <a:spcPts val="1200"/>
              </a:spcBef>
              <a:spcAft>
                <a:spcPts val="1200"/>
              </a:spcAft>
              <a:buNone/>
            </a:pPr>
            <a:r>
              <a:t/>
            </a:r>
            <a:endParaRPr/>
          </a:p>
        </p:txBody>
      </p:sp>
      <p:pic>
        <p:nvPicPr>
          <p:cNvPr id="133" name="Google Shape;133;p20"/>
          <p:cNvPicPr preferRelativeResize="0"/>
          <p:nvPr/>
        </p:nvPicPr>
        <p:blipFill>
          <a:blip r:embed="rId3">
            <a:alphaModFix/>
          </a:blip>
          <a:stretch>
            <a:fillRect/>
          </a:stretch>
        </p:blipFill>
        <p:spPr>
          <a:xfrm>
            <a:off x="3489625" y="1998925"/>
            <a:ext cx="5647473" cy="3143601"/>
          </a:xfrm>
          <a:prstGeom prst="rect">
            <a:avLst/>
          </a:prstGeom>
          <a:noFill/>
          <a:ln>
            <a:noFill/>
          </a:ln>
        </p:spPr>
      </p:pic>
      <p:pic>
        <p:nvPicPr>
          <p:cNvPr id="134" name="Google Shape;134;p20"/>
          <p:cNvPicPr preferRelativeResize="0"/>
          <p:nvPr/>
        </p:nvPicPr>
        <p:blipFill>
          <a:blip r:embed="rId4">
            <a:alphaModFix/>
          </a:blip>
          <a:stretch>
            <a:fillRect/>
          </a:stretch>
        </p:blipFill>
        <p:spPr>
          <a:xfrm>
            <a:off x="5849900" y="669075"/>
            <a:ext cx="2568251" cy="93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Process</a:t>
            </a:r>
            <a:endParaRPr/>
          </a:p>
        </p:txBody>
      </p:sp>
      <p:sp>
        <p:nvSpPr>
          <p:cNvPr id="140" name="Google Shape;140;p21"/>
          <p:cNvSpPr txBox="1"/>
          <p:nvPr>
            <p:ph idx="1" type="body"/>
          </p:nvPr>
        </p:nvSpPr>
        <p:spPr>
          <a:xfrm>
            <a:off x="311700" y="1968125"/>
            <a:ext cx="8520600" cy="3175500"/>
          </a:xfrm>
          <a:prstGeom prst="rect">
            <a:avLst/>
          </a:prstGeom>
        </p:spPr>
        <p:txBody>
          <a:bodyPr anchorCtr="0" anchor="t" bIns="91425" lIns="91425" spcFirstLastPara="1" rIns="91425" wrap="square" tIns="91425">
            <a:normAutofit lnSpcReduction="20000"/>
          </a:bodyPr>
          <a:lstStyle/>
          <a:p>
            <a:pPr indent="-381000" lvl="0" marL="457200" rtl="0" algn="l">
              <a:lnSpc>
                <a:spcPct val="200000"/>
              </a:lnSpc>
              <a:spcBef>
                <a:spcPts val="0"/>
              </a:spcBef>
              <a:spcAft>
                <a:spcPts val="0"/>
              </a:spcAft>
              <a:buSzPts val="2400"/>
              <a:buAutoNum type="arabicPeriod"/>
            </a:pPr>
            <a:r>
              <a:rPr lang="en" sz="2400"/>
              <a:t>Room design</a:t>
            </a:r>
            <a:endParaRPr sz="2400"/>
          </a:p>
          <a:p>
            <a:pPr indent="-381000" lvl="0" marL="457200" rtl="0" algn="l">
              <a:lnSpc>
                <a:spcPct val="200000"/>
              </a:lnSpc>
              <a:spcBef>
                <a:spcPts val="0"/>
              </a:spcBef>
              <a:spcAft>
                <a:spcPts val="0"/>
              </a:spcAft>
              <a:buSzPts val="2400"/>
              <a:buAutoNum type="arabicPeriod"/>
            </a:pPr>
            <a:r>
              <a:rPr lang="en" sz="2400"/>
              <a:t>Room code additions</a:t>
            </a:r>
            <a:endParaRPr sz="2400"/>
          </a:p>
          <a:p>
            <a:pPr indent="-381000" lvl="0" marL="457200" rtl="0" algn="l">
              <a:lnSpc>
                <a:spcPct val="200000"/>
              </a:lnSpc>
              <a:spcBef>
                <a:spcPts val="0"/>
              </a:spcBef>
              <a:spcAft>
                <a:spcPts val="0"/>
              </a:spcAft>
              <a:buSzPts val="2400"/>
              <a:buAutoNum type="arabicPeriod"/>
            </a:pPr>
            <a:r>
              <a:rPr lang="en" sz="2400"/>
              <a:t>Testing</a:t>
            </a:r>
            <a:endParaRPr sz="2400"/>
          </a:p>
          <a:p>
            <a:pPr indent="-381000" lvl="0" marL="457200" rtl="0" algn="l">
              <a:lnSpc>
                <a:spcPct val="200000"/>
              </a:lnSpc>
              <a:spcBef>
                <a:spcPts val="0"/>
              </a:spcBef>
              <a:spcAft>
                <a:spcPts val="0"/>
              </a:spcAft>
              <a:buSzPts val="2400"/>
              <a:buAutoNum type="arabicPeriod"/>
            </a:pPr>
            <a:r>
              <a:rPr lang="en" sz="2400"/>
              <a:t>Repeat</a:t>
            </a:r>
            <a:endParaRPr sz="2400"/>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